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81" r:id="rId3"/>
    <p:sldId id="258" r:id="rId4"/>
    <p:sldId id="278" r:id="rId5"/>
    <p:sldId id="277" r:id="rId6"/>
    <p:sldId id="260" r:id="rId7"/>
    <p:sldId id="271" r:id="rId8"/>
    <p:sldId id="267" r:id="rId9"/>
    <p:sldId id="262" r:id="rId10"/>
    <p:sldId id="268" r:id="rId11"/>
    <p:sldId id="264" r:id="rId12"/>
    <p:sldId id="272" r:id="rId13"/>
    <p:sldId id="270" r:id="rId14"/>
    <p:sldId id="265" r:id="rId15"/>
    <p:sldId id="273" r:id="rId16"/>
    <p:sldId id="274" r:id="rId17"/>
    <p:sldId id="279" r:id="rId18"/>
    <p:sldId id="280" r:id="rId19"/>
    <p:sldId id="276" r:id="rId20"/>
    <p:sldId id="263" r:id="rId21"/>
  </p:sldIdLst>
  <p:sldSz cx="12192000" cy="6858000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86470" autoAdjust="0"/>
  </p:normalViewPr>
  <p:slideViewPr>
    <p:cSldViewPr snapToGrid="0">
      <p:cViewPr varScale="1">
        <p:scale>
          <a:sx n="76" d="100"/>
          <a:sy n="76" d="100"/>
        </p:scale>
        <p:origin x="936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6/15/2022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6/15/2022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HN to talk about:</a:t>
            </a:r>
          </a:p>
          <a:p>
            <a:r>
              <a:rPr lang="en-GB" dirty="0" smtClean="0"/>
              <a:t>* The importance</a:t>
            </a:r>
            <a:r>
              <a:rPr lang="en-GB" baseline="0" dirty="0" smtClean="0"/>
              <a:t> of the international curriculum at Witheridge</a:t>
            </a:r>
            <a:endParaRPr lang="en-GB" dirty="0" smtClean="0"/>
          </a:p>
          <a:p>
            <a:r>
              <a:rPr lang="en-GB" dirty="0" smtClean="0"/>
              <a:t>* British Council Connecting Classrooms project funding, and finding SIS India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the challenges of a pandemic</a:t>
            </a:r>
            <a:r>
              <a:rPr lang="en-GB" baseline="0" dirty="0" smtClean="0"/>
              <a:t> and school closures on developing a partnership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The success of the partnership so far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33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</a:t>
            </a:r>
            <a:r>
              <a:rPr lang="en-GB" baseline="0" dirty="0" smtClean="0"/>
              <a:t> children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6897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</a:t>
            </a:r>
            <a:r>
              <a:rPr lang="en-GB" baseline="0" dirty="0" smtClean="0"/>
              <a:t> children: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Location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Similarities and differences to Witheridge – e.g. urban v rural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571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</a:t>
            </a:r>
            <a:r>
              <a:rPr lang="en-GB" baseline="0" dirty="0" smtClean="0"/>
              <a:t> children: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Location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Similarities and differences to Witheridge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980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</a:t>
            </a:r>
            <a:r>
              <a:rPr lang="en-GB" baseline="0" dirty="0" smtClean="0"/>
              <a:t> children: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Location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Similarities and differences to Witheridge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595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</a:t>
            </a:r>
            <a:r>
              <a:rPr lang="en-GB" baseline="0" dirty="0" smtClean="0"/>
              <a:t> children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616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 children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329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3 children</a:t>
            </a:r>
          </a:p>
          <a:p>
            <a:r>
              <a:rPr lang="en-GB" dirty="0" smtClean="0"/>
              <a:t>Teach visitors and</a:t>
            </a:r>
            <a:r>
              <a:rPr lang="en-GB" baseline="0" dirty="0" smtClean="0"/>
              <a:t> others some Hindi?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884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 child introduce</a:t>
            </a:r>
            <a:r>
              <a:rPr lang="en-GB" baseline="0" dirty="0" smtClean="0"/>
              <a:t> and explain </a:t>
            </a:r>
            <a:endParaRPr lang="en-GB" dirty="0" smtClean="0"/>
          </a:p>
          <a:p>
            <a:r>
              <a:rPr lang="en-GB" dirty="0" smtClean="0"/>
              <a:t>Class 4 to sing live, with backing video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6773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 children </a:t>
            </a:r>
          </a:p>
          <a:p>
            <a:r>
              <a:rPr lang="en-GB" dirty="0" smtClean="0"/>
              <a:t>Video</a:t>
            </a:r>
            <a:r>
              <a:rPr lang="en-GB" baseline="0" dirty="0" smtClean="0"/>
              <a:t> to play in background on silent?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064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2 child introduce video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13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Holly</a:t>
            </a:r>
            <a:r>
              <a:rPr lang="en-GB" baseline="0" dirty="0" smtClean="0"/>
              <a:t> and Owen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545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 child</a:t>
            </a:r>
            <a:r>
              <a:rPr lang="en-GB" baseline="0" dirty="0" smtClean="0"/>
              <a:t> to introduce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4193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 children to talk about hats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1860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 child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649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George</a:t>
            </a:r>
            <a:r>
              <a:rPr lang="en-GB" baseline="0" dirty="0" smtClean="0"/>
              <a:t> and Owen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1674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 child to</a:t>
            </a:r>
            <a:r>
              <a:rPr lang="en-GB" baseline="0" dirty="0" smtClean="0"/>
              <a:t> introduce the video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50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Involvement</a:t>
            </a:r>
            <a:r>
              <a:rPr lang="en-GB" baseline="0" dirty="0" smtClean="0"/>
              <a:t> of younger children – Y3/4 email pen pals; Y1/2 sharing songs and dances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807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6/15/2022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6/15/2022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4.pn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3846" y="2380129"/>
            <a:ext cx="6858002" cy="18288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Sanjivani</a:t>
            </a:r>
            <a:r>
              <a:rPr lang="en-US" dirty="0" smtClean="0"/>
              <a:t> International School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Witheridge C of E Academy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22049" y="4780085"/>
            <a:ext cx="4474116" cy="914400"/>
          </a:xfrm>
        </p:spPr>
        <p:txBody>
          <a:bodyPr/>
          <a:lstStyle/>
          <a:p>
            <a:r>
              <a:rPr lang="en-US" dirty="0" smtClean="0"/>
              <a:t>Our partnership journey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Google Meet: Live link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9130" y="2129390"/>
            <a:ext cx="4244860" cy="12444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5705" y="2129390"/>
            <a:ext cx="571751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 smtClean="0"/>
              <a:t>What </a:t>
            </a:r>
            <a:r>
              <a:rPr lang="en-GB" sz="2800" dirty="0"/>
              <a:t>have you most enjoyed about working with our partner </a:t>
            </a:r>
            <a:r>
              <a:rPr lang="en-GB" sz="2800" dirty="0" smtClean="0"/>
              <a:t>school?</a:t>
            </a:r>
          </a:p>
          <a:p>
            <a:pPr marL="342900" indent="-342900">
              <a:buAutoNum type="arabicPeriod"/>
            </a:pPr>
            <a:r>
              <a:rPr lang="en-GB" sz="2800" dirty="0" smtClean="0"/>
              <a:t>What </a:t>
            </a:r>
            <a:r>
              <a:rPr lang="en-GB" sz="2800" dirty="0"/>
              <a:t>is the most interesting thing you have you learnt through our </a:t>
            </a:r>
            <a:r>
              <a:rPr lang="en-GB" sz="2800" dirty="0" smtClean="0"/>
              <a:t>partnership?</a:t>
            </a:r>
          </a:p>
          <a:p>
            <a:pPr marL="342900" indent="-342900">
              <a:buAutoNum type="arabicPeriod"/>
            </a:pPr>
            <a:r>
              <a:rPr lang="en-GB" sz="2800" dirty="0" smtClean="0"/>
              <a:t>How </a:t>
            </a:r>
            <a:r>
              <a:rPr lang="en-GB" sz="2800" dirty="0"/>
              <a:t>has our partnership motivated you in your learning?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414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Introduction to </a:t>
            </a:r>
            <a:r>
              <a:rPr lang="en-GB" dirty="0" err="1" smtClean="0"/>
              <a:t>Sanjivani</a:t>
            </a:r>
            <a:r>
              <a:rPr lang="en-GB" dirty="0" smtClean="0"/>
              <a:t> International School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960" y="1647425"/>
            <a:ext cx="8446582" cy="4682200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 rot="1290839">
            <a:off x="4039438" y="3165231"/>
            <a:ext cx="2351314" cy="1014883"/>
          </a:xfrm>
          <a:prstGeom prst="rightArrow">
            <a:avLst>
              <a:gd name="adj1" fmla="val 50000"/>
              <a:gd name="adj2" fmla="val 400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Introduction to </a:t>
            </a:r>
            <a:r>
              <a:rPr lang="en-GB" dirty="0" err="1" smtClean="0"/>
              <a:t>Sanjivani</a:t>
            </a:r>
            <a:r>
              <a:rPr lang="en-GB" dirty="0" smtClean="0"/>
              <a:t> International School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122" y="1524000"/>
            <a:ext cx="8098971" cy="5057803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 rot="1290839">
            <a:off x="2331220" y="3456634"/>
            <a:ext cx="2351314" cy="1014883"/>
          </a:xfrm>
          <a:prstGeom prst="rightArrow">
            <a:avLst>
              <a:gd name="adj1" fmla="val 50000"/>
              <a:gd name="adj2" fmla="val 400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69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881" y="1473899"/>
            <a:ext cx="8389274" cy="4980352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Introduction to </a:t>
            </a:r>
            <a:r>
              <a:rPr lang="en-GB" dirty="0" err="1" smtClean="0"/>
              <a:t>Sanjivani</a:t>
            </a:r>
            <a:r>
              <a:rPr lang="en-GB" dirty="0" smtClean="0"/>
              <a:t> International School</a:t>
            </a:r>
            <a:endParaRPr dirty="0"/>
          </a:p>
        </p:txBody>
      </p:sp>
      <p:sp>
        <p:nvSpPr>
          <p:cNvPr id="6" name="Right Arrow 5"/>
          <p:cNvSpPr/>
          <p:nvPr/>
        </p:nvSpPr>
        <p:spPr>
          <a:xfrm rot="8241862">
            <a:off x="6008916" y="3014506"/>
            <a:ext cx="2351314" cy="1014883"/>
          </a:xfrm>
          <a:prstGeom prst="rightArrow">
            <a:avLst>
              <a:gd name="adj1" fmla="val 50000"/>
              <a:gd name="adj2" fmla="val 400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87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to know you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680" y="3898760"/>
            <a:ext cx="5612347" cy="25223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42" y="1932632"/>
            <a:ext cx="5258771" cy="28824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130" y="2129390"/>
            <a:ext cx="4244860" cy="124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Getting to know you MORE!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 rot="20502202">
            <a:off x="804542" y="2129423"/>
            <a:ext cx="4531380" cy="4187825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 rot="1468141">
            <a:off x="6664569" y="2589262"/>
            <a:ext cx="4951413" cy="33957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0745" y="1848897"/>
            <a:ext cx="2189599" cy="1038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49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Hindi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smtClean="0"/>
              <a:t>Namaste</a:t>
            </a:r>
            <a:endParaRPr lang="en-US" sz="48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9"/>
          </p:nvPr>
        </p:nvSpPr>
        <p:spPr/>
        <p:txBody>
          <a:bodyPr>
            <a:noAutofit/>
          </a:bodyPr>
          <a:lstStyle/>
          <a:p>
            <a:r>
              <a:rPr lang="en-US" sz="2800" dirty="0" err="1" smtClean="0"/>
              <a:t>Suprabhat</a:t>
            </a:r>
            <a:endParaRPr lang="en-US" sz="2800" dirty="0" smtClean="0"/>
          </a:p>
          <a:p>
            <a:r>
              <a:rPr lang="en-US" sz="2800" dirty="0" err="1" smtClean="0"/>
              <a:t>Shubh</a:t>
            </a:r>
            <a:r>
              <a:rPr lang="en-US" sz="2800" dirty="0" smtClean="0"/>
              <a:t> </a:t>
            </a:r>
            <a:r>
              <a:rPr lang="en-US" sz="2800" dirty="0" err="1" smtClean="0"/>
              <a:t>Dopahar</a:t>
            </a:r>
            <a:endParaRPr lang="en-US" sz="2800" dirty="0" smtClean="0"/>
          </a:p>
          <a:p>
            <a:r>
              <a:rPr lang="en-US" sz="2800" dirty="0" err="1" smtClean="0"/>
              <a:t>Shubh</a:t>
            </a:r>
            <a:r>
              <a:rPr lang="en-US" sz="2800" dirty="0" smtClean="0"/>
              <a:t> Sandhya</a:t>
            </a:r>
          </a:p>
          <a:p>
            <a:r>
              <a:rPr lang="en-US" sz="2800" dirty="0" err="1" smtClean="0"/>
              <a:t>Shubh</a:t>
            </a:r>
            <a:r>
              <a:rPr lang="en-US" sz="2800" dirty="0" smtClean="0"/>
              <a:t> </a:t>
            </a:r>
            <a:r>
              <a:rPr lang="en-US" sz="2800" dirty="0" err="1" smtClean="0"/>
              <a:t>Ratri</a:t>
            </a:r>
            <a:endParaRPr lang="en-US" sz="2800" dirty="0"/>
          </a:p>
        </p:txBody>
      </p:sp>
      <p:pic>
        <p:nvPicPr>
          <p:cNvPr id="14" name="Picture 2" descr="Jai Bharat! Namaste! Jai Sairam #sathyasai #saibhakta | Indian wedding  poses, Indian bride, Indian bridal"/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3"/>
          <a:srcRect t="19981" b="19981"/>
          <a:stretch>
            <a:fillRect/>
          </a:stretch>
        </p:blipFill>
        <p:spPr bwMode="auto">
          <a:prstGeom prst="rect">
            <a:avLst/>
          </a:prstGeom>
          <a:noFill/>
        </p:spPr>
      </p:pic>
      <p:pic>
        <p:nvPicPr>
          <p:cNvPr id="15" name="Picture 2" descr="The 10 Most Important Reasons To Drink Water In The Morning – Hydrant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4"/>
          <a:srcRect t="6434" b="6434"/>
          <a:stretch>
            <a:fillRect/>
          </a:stretch>
        </p:blipFill>
        <p:spPr bwMode="auto">
          <a:xfrm>
            <a:off x="6975717" y="1900210"/>
            <a:ext cx="3935536" cy="25717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6163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Singing and Dancing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 smtClean="0"/>
              <a:t>Hum </a:t>
            </a:r>
            <a:r>
              <a:rPr lang="en-US" dirty="0" err="1" smtClean="0"/>
              <a:t>Honge</a:t>
            </a:r>
            <a:r>
              <a:rPr lang="en-US" dirty="0" smtClean="0"/>
              <a:t> </a:t>
            </a:r>
            <a:r>
              <a:rPr lang="en-US" dirty="0" err="1" smtClean="0"/>
              <a:t>Kumyab</a:t>
            </a:r>
            <a:endParaRPr lang="en-US" dirty="0" smtClean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" r="145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Parks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Learning about a National Park close to Witheridge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pPr algn="ctr"/>
            <a:r>
              <a:rPr lang="en-US" dirty="0" smtClean="0"/>
              <a:t>Sharing our knowledge</a:t>
            </a:r>
          </a:p>
          <a:p>
            <a:pPr algn="ctr"/>
            <a:r>
              <a:rPr lang="en-US" dirty="0" smtClean="0"/>
              <a:t>Compare and contrast</a:t>
            </a:r>
            <a:endParaRPr lang="en-US" dirty="0"/>
          </a:p>
        </p:txBody>
      </p:sp>
      <p:pic>
        <p:nvPicPr>
          <p:cNvPr id="19" name="Picture Placeholder 18"/>
          <p:cNvPicPr>
            <a:picLocks noGrp="1" noChangeAspect="1"/>
          </p:cNvPicPr>
          <p:nvPr>
            <p:ph type="pic" sz="quarter" idx="20"/>
          </p:nvPr>
        </p:nvPicPr>
        <p:blipFill>
          <a:blip r:embed="rId3"/>
          <a:srcRect l="3715" r="3715"/>
          <a:stretch>
            <a:fillRect/>
          </a:stretch>
        </p:blipFill>
        <p:spPr>
          <a:xfrm>
            <a:off x="8236514" y="1824285"/>
            <a:ext cx="2715768" cy="2776308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en-US" dirty="0" smtClean="0"/>
              <a:t>Learning about a National Park nearby Mumbai</a:t>
            </a:r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8"/>
          </p:nvPr>
        </p:nvPicPr>
        <p:blipFill>
          <a:blip r:embed="rId4"/>
          <a:srcRect l="3764" r="3764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8" name="Picture Placeholder 17"/>
          <p:cNvPicPr>
            <a:picLocks noGrp="1" noChangeAspect="1"/>
          </p:cNvPicPr>
          <p:nvPr>
            <p:ph type="pic" sz="quarter" idx="19"/>
          </p:nvPr>
        </p:nvPicPr>
        <p:blipFill>
          <a:blip r:embed="rId5"/>
          <a:srcRect l="3138" r="3138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30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Celebrating Festivals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Harvest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162152" y="2662238"/>
            <a:ext cx="4364965" cy="3487353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 smtClean="0"/>
              <a:t>Ganesha</a:t>
            </a:r>
            <a:r>
              <a:rPr lang="en-US" dirty="0" smtClean="0"/>
              <a:t> Chaturthi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172200" y="2584278"/>
            <a:ext cx="4956175" cy="333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Land Use Project: Video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Witheridge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069975" y="2845492"/>
            <a:ext cx="4956175" cy="2795791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Mumbai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172200" y="2660516"/>
            <a:ext cx="4956175" cy="31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71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6"/>
            <a:ext cx="3840480" cy="3241653"/>
          </a:xfrm>
        </p:spPr>
        <p:txBody>
          <a:bodyPr>
            <a:normAutofit/>
          </a:bodyPr>
          <a:lstStyle/>
          <a:p>
            <a:r>
              <a:rPr lang="en-US" dirty="0" smtClean="0"/>
              <a:t>United Nations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Sustainable development goals</a:t>
            </a:r>
            <a:endParaRPr lang="en-US" dirty="0"/>
          </a:p>
        </p:txBody>
      </p:sp>
      <p:pic>
        <p:nvPicPr>
          <p:cNvPr id="5" name="Content Placeholder 4" descr="The Global Goals.png">
            <a:extLst>
              <a:ext uri="{FF2B5EF4-FFF2-40B4-BE49-F238E27FC236}">
                <a16:creationId xmlns:a16="http://schemas.microsoft.com/office/drawing/2014/main" id="{16158185-AC36-4C74-9F22-8321D559D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490" r="3191" b="7186"/>
          <a:stretch/>
        </p:blipFill>
        <p:spPr>
          <a:xfrm>
            <a:off x="836613" y="1720569"/>
            <a:ext cx="6172200" cy="341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2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Responsible Consumption – Thinking Hats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298" y="1696810"/>
            <a:ext cx="8126413" cy="467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5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Responsible Consumption – Our Leaders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812" y="1524000"/>
            <a:ext cx="5337319" cy="512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2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Responsible Consumption – Our School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1515745" y="2808514"/>
            <a:ext cx="3970656" cy="3815942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064" y="2121670"/>
            <a:ext cx="3924300" cy="40455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0960" y="1475014"/>
            <a:ext cx="1800225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24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Responsible Consumption – Ourselves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200401" y="2596243"/>
            <a:ext cx="4911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https://youtu.be/8LXp49nWAtY</a:t>
            </a:r>
          </a:p>
        </p:txBody>
      </p:sp>
    </p:spTree>
    <p:extLst>
      <p:ext uri="{BB962C8B-B14F-4D97-AF65-F5344CB8AC3E}">
        <p14:creationId xmlns:p14="http://schemas.microsoft.com/office/powerpoint/2010/main" val="115169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International School Award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8263" y="2295525"/>
            <a:ext cx="6972300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5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Mumbai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pPr algn="ctr"/>
            <a:r>
              <a:rPr lang="en-US" dirty="0" smtClean="0"/>
              <a:t>Sustainable Development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en-US" dirty="0" smtClean="0"/>
              <a:t>Witheridge</a:t>
            </a:r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9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" r="129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Placeholder 14"/>
          <p:cNvPicPr>
            <a:picLocks noGrp="1"/>
          </p:cNvPicPr>
          <p:nvPr>
            <p:ph type="pic" sz="quarter" idx="20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80" r="35780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Placeholder 15" descr="The Global Goals.png">
            <a:extLst>
              <a:ext uri="{FF2B5EF4-FFF2-40B4-BE49-F238E27FC236}">
                <a16:creationId xmlns:a16="http://schemas.microsoft.com/office/drawing/2014/main" id="{16158185-AC36-4C74-9F22-8321D559DC31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0" r="19980"/>
          <a:stretch/>
        </p:blipFill>
        <p:spPr>
          <a:prstGeom prst="rect">
            <a:avLst/>
          </a:prstGeom>
        </p:spPr>
      </p:pic>
      <p:pic>
        <p:nvPicPr>
          <p:cNvPr id="10" name="Picture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" r="1296"/>
          <a:stretch>
            <a:fillRect/>
          </a:stretch>
        </p:blipFill>
        <p:spPr bwMode="auto">
          <a:xfrm>
            <a:off x="1401568" y="1976685"/>
            <a:ext cx="2715289" cy="27763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99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2085" y="1143000"/>
            <a:ext cx="6858002" cy="1828800"/>
          </a:xfrm>
        </p:spPr>
        <p:txBody>
          <a:bodyPr/>
          <a:lstStyle/>
          <a:p>
            <a:r>
              <a:rPr lang="en-US" dirty="0" smtClean="0"/>
              <a:t>SIS India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08513" y="3690257"/>
            <a:ext cx="7331527" cy="1235529"/>
          </a:xfrm>
        </p:spPr>
        <p:txBody>
          <a:bodyPr>
            <a:noAutofit/>
          </a:bodyPr>
          <a:lstStyle/>
          <a:p>
            <a:r>
              <a:rPr lang="en-US" sz="4000" dirty="0" smtClean="0"/>
              <a:t>Witheridge C of E Academy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893</TotalTime>
  <Words>344</Words>
  <Application>Microsoft Office PowerPoint</Application>
  <PresentationFormat>Widescreen</PresentationFormat>
  <Paragraphs>93</Paragraphs>
  <Slides>20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Segoe Print</vt:lpstr>
      <vt:lpstr>Nature Illustration 16x9</vt:lpstr>
      <vt:lpstr>Sanjivani International School  Witheridge C of E Academy</vt:lpstr>
      <vt:lpstr>Google Meet: Live link</vt:lpstr>
      <vt:lpstr>An Introduction to Sanjivani International School</vt:lpstr>
      <vt:lpstr>An Introduction to Sanjivani International School</vt:lpstr>
      <vt:lpstr>An Introduction to Sanjivani International School</vt:lpstr>
      <vt:lpstr>Getting to know you</vt:lpstr>
      <vt:lpstr>Getting to know you MORE!</vt:lpstr>
      <vt:lpstr>Learning Hindi</vt:lpstr>
      <vt:lpstr>Singing and Dancing</vt:lpstr>
      <vt:lpstr>National Parks</vt:lpstr>
      <vt:lpstr>Celebrating Festivals</vt:lpstr>
      <vt:lpstr>Land Use Project: Video</vt:lpstr>
      <vt:lpstr>United Nations  Sustainable development goals</vt:lpstr>
      <vt:lpstr>Responsible Consumption – Thinking Hats</vt:lpstr>
      <vt:lpstr>Responsible Consumption – Our Leaders</vt:lpstr>
      <vt:lpstr>Responsible Consumption – Our School</vt:lpstr>
      <vt:lpstr>Responsible Consumption – Ourselves</vt:lpstr>
      <vt:lpstr>International School Award</vt:lpstr>
      <vt:lpstr>Next steps</vt:lpstr>
      <vt:lpstr>SIS India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Sanjivani International School  Witheridge C of E Academy</dc:title>
  <dc:creator>Heather Nott</dc:creator>
  <cp:lastModifiedBy>Heather Nott</cp:lastModifiedBy>
  <cp:revision>21</cp:revision>
  <cp:lastPrinted>2022-06-15T10:07:39Z</cp:lastPrinted>
  <dcterms:created xsi:type="dcterms:W3CDTF">2022-06-09T20:39:25Z</dcterms:created>
  <dcterms:modified xsi:type="dcterms:W3CDTF">2022-06-15T12:27:29Z</dcterms:modified>
</cp:coreProperties>
</file>